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73" r:id="rId3"/>
    <p:sldId id="260" r:id="rId4"/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D532-1362-4388-B8BC-75A642A0ADDD}" type="datetimeFigureOut">
              <a:rPr lang="ar-IQ" smtClean="0"/>
              <a:t>22/04/1440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A257-CC5C-4CCC-AFC7-215ABFAE9A5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8970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D532-1362-4388-B8BC-75A642A0ADDD}" type="datetimeFigureOut">
              <a:rPr lang="ar-IQ" smtClean="0"/>
              <a:t>22/04/1440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A257-CC5C-4CCC-AFC7-215ABFAE9A5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0748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D532-1362-4388-B8BC-75A642A0ADDD}" type="datetimeFigureOut">
              <a:rPr lang="ar-IQ" smtClean="0"/>
              <a:t>22/04/1440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A257-CC5C-4CCC-AFC7-215ABFAE9A5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71922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75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61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3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05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21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21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95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9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D532-1362-4388-B8BC-75A642A0ADDD}" type="datetimeFigureOut">
              <a:rPr lang="ar-IQ" smtClean="0"/>
              <a:t>22/04/1440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A257-CC5C-4CCC-AFC7-215ABFAE9A5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13956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84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30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6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D532-1362-4388-B8BC-75A642A0ADDD}" type="datetimeFigureOut">
              <a:rPr lang="ar-IQ" smtClean="0"/>
              <a:t>22/04/1440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A257-CC5C-4CCC-AFC7-215ABFAE9A5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2282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D532-1362-4388-B8BC-75A642A0ADDD}" type="datetimeFigureOut">
              <a:rPr lang="ar-IQ" smtClean="0"/>
              <a:t>22/04/1440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A257-CC5C-4CCC-AFC7-215ABFAE9A5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0620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D532-1362-4388-B8BC-75A642A0ADDD}" type="datetimeFigureOut">
              <a:rPr lang="ar-IQ" smtClean="0"/>
              <a:t>22/04/1440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A257-CC5C-4CCC-AFC7-215ABFAE9A5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778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D532-1362-4388-B8BC-75A642A0ADDD}" type="datetimeFigureOut">
              <a:rPr lang="ar-IQ" smtClean="0"/>
              <a:t>22/04/1440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A257-CC5C-4CCC-AFC7-215ABFAE9A5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4008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D532-1362-4388-B8BC-75A642A0ADDD}" type="datetimeFigureOut">
              <a:rPr lang="ar-IQ" smtClean="0"/>
              <a:t>22/04/1440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A257-CC5C-4CCC-AFC7-215ABFAE9A5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2992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D532-1362-4388-B8BC-75A642A0ADDD}" type="datetimeFigureOut">
              <a:rPr lang="ar-IQ" smtClean="0"/>
              <a:t>22/04/1440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A257-CC5C-4CCC-AFC7-215ABFAE9A5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017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D532-1362-4388-B8BC-75A642A0ADDD}" type="datetimeFigureOut">
              <a:rPr lang="ar-IQ" smtClean="0"/>
              <a:t>22/04/1440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A257-CC5C-4CCC-AFC7-215ABFAE9A5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3272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DD532-1362-4388-B8BC-75A642A0ADDD}" type="datetimeFigureOut">
              <a:rPr lang="ar-IQ" smtClean="0"/>
              <a:t>22/04/1440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4A257-CC5C-4CCC-AFC7-215ABFAE9A5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0024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12/30/2018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2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urseslabs.com/respiratory-syste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nurseslabs.com/blood-anatomy-physiology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nurseslabs.com/lymphatic-system-anatomy-physiology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iq/url?sa=i&amp;rct=j&amp;q=&amp;esrc=s&amp;source=images&amp;cd=&amp;cad=rja&amp;uact=8&amp;ved=0ahUKEwiO_b6xvvPWAhVJsBQKHerMC5IQjRwIBw&amp;url=http://slideplayer.com/slide/6954680/&amp;psig=AOvVaw1JN7Wr2VlvKMrpMjMfFM5N&amp;ust=150818619129176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nurseslabs.com/respiratory-syste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urseslabs.com/nervous-system/" TargetMode="External"/><Relationship Id="rId2" Type="http://schemas.openxmlformats.org/officeDocument/2006/relationships/hyperlink" Target="https://nurseslabs.com/muscular-system-anatomy-physiolog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14400" y="2464225"/>
            <a:ext cx="10363200" cy="1136226"/>
          </a:xfrm>
        </p:spPr>
        <p:txBody>
          <a:bodyPr>
            <a:noAutofit/>
          </a:bodyPr>
          <a:lstStyle/>
          <a:p>
            <a:pPr lvl="0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Digestive System Physiology and anatomy</a:t>
            </a:r>
            <a:endParaRPr lang="ar-IQ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9448800" cy="1752600"/>
          </a:xfrm>
        </p:spPr>
        <p:txBody>
          <a:bodyPr>
            <a:normAutofit/>
          </a:bodyPr>
          <a:lstStyle/>
          <a:p>
            <a:pPr lvl="0" algn="l">
              <a:lnSpc>
                <a:spcPct val="90000"/>
              </a:lnSpc>
              <a:spcBef>
                <a:spcPts val="1000"/>
              </a:spcBef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Dr. Mahdi H. </a:t>
            </a:r>
            <a:r>
              <a:rPr lang="en-US" dirty="0" err="1" smtClean="0">
                <a:solidFill>
                  <a:prstClr val="black"/>
                </a:solidFill>
                <a:latin typeface="Calibri Light" panose="020F0302020204030204"/>
              </a:rPr>
              <a:t>Hammadi</a:t>
            </a:r>
            <a:endParaRPr lang="en-US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lvl="0" algn="l">
              <a:lnSpc>
                <a:spcPct val="90000"/>
              </a:lnSpc>
              <a:spcBef>
                <a:spcPts val="1000"/>
              </a:spcBef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</a:rPr>
              <a:t>PhD  Sc. Clinical  Physiology  </a:t>
            </a:r>
            <a:endParaRPr lang="en-US" dirty="0">
              <a:solidFill>
                <a:prstClr val="black"/>
              </a:solidFill>
            </a:endParaRPr>
          </a:p>
          <a:p>
            <a:endParaRPr lang="ar-IQ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0"/>
            <a:ext cx="3733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rtl="0">
              <a:spcBef>
                <a:spcPct val="0"/>
              </a:spcBef>
              <a:defRPr/>
            </a:pPr>
            <a:r>
              <a:rPr lang="en-US" b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endParaRPr lang="ar-IQ" b="1" dirty="0">
              <a:solidFill>
                <a:prstClr val="black"/>
              </a:solidFill>
              <a:latin typeface="Book Antiqua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62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8839200" y="228601"/>
            <a:ext cx="1600200" cy="1511727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34134" y="2247899"/>
            <a:ext cx="8571866" cy="1352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rtl="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endParaRPr lang="ar-IQ" sz="4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828799" y="3886200"/>
            <a:ext cx="8610601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rtl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endParaRPr lang="ar-IQ" sz="3200" b="1" dirty="0">
              <a:solidFill>
                <a:prstClr val="black"/>
              </a:solidFill>
            </a:endParaRPr>
          </a:p>
          <a:p>
            <a:pPr algn="ctr" rtl="0">
              <a:spcBef>
                <a:spcPct val="20000"/>
              </a:spcBef>
              <a:buFont typeface="Arial" pitchFamily="34" charset="0"/>
              <a:buNone/>
              <a:defRPr/>
            </a:pPr>
            <a:endParaRPr lang="ar-IQ" sz="3200" b="1" dirty="0">
              <a:solidFill>
                <a:prstClr val="black"/>
              </a:solidFill>
            </a:endParaRPr>
          </a:p>
          <a:p>
            <a:pPr algn="ctr" rtl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endParaRPr lang="ar-IQ" sz="3200" b="1" dirty="0">
              <a:solidFill>
                <a:prstClr val="black"/>
              </a:solidFill>
            </a:endParaRPr>
          </a:p>
        </p:txBody>
      </p:sp>
      <p:pic>
        <p:nvPicPr>
          <p:cNvPr id="9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8839200" y="228600"/>
            <a:ext cx="1600200" cy="1511727"/>
          </a:xfrm>
          <a:prstGeom prst="rect">
            <a:avLst/>
          </a:prstGeom>
          <a:noFill/>
        </p:spPr>
      </p:pic>
      <p:pic>
        <p:nvPicPr>
          <p:cNvPr id="13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8865358" y="228599"/>
            <a:ext cx="1600200" cy="1511727"/>
          </a:xfrm>
          <a:prstGeom prst="rect">
            <a:avLst/>
          </a:prstGeom>
          <a:noFill/>
        </p:spPr>
      </p:pic>
      <p:pic>
        <p:nvPicPr>
          <p:cNvPr id="1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8331200" y="228600"/>
            <a:ext cx="2108200" cy="1616077"/>
          </a:xfrm>
          <a:prstGeom prst="rect">
            <a:avLst/>
          </a:prstGeom>
          <a:noFill/>
        </p:spPr>
      </p:pic>
      <p:pic>
        <p:nvPicPr>
          <p:cNvPr id="15" name="صورة 14" descr="C:\Users\FUJISU\Desktop\IMG-16907f31729bef2e96175c6d36d51693-V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t="7214" r="79645" b="72561"/>
          <a:stretch/>
        </p:blipFill>
        <p:spPr bwMode="auto">
          <a:xfrm>
            <a:off x="1334134" y="228599"/>
            <a:ext cx="2399665" cy="17907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19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Location.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C-shaped stomach is on the left side of the abdominal cavity, nearly hidden by the liver and the </a:t>
            </a:r>
            <a:r>
              <a:rPr lang="en-US" u="none" strike="noStrike" dirty="0" smtClean="0">
                <a:solidFill>
                  <a:srgbClr val="4DB2EC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diaphragm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  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Function.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stomach acts as a temporary “storage tank” for food as well as a site  for food breakdown.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Cardiac region.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cardiac region surrounds the </a:t>
            </a:r>
            <a:r>
              <a:rPr lang="en-US" b="1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cardioesophageal</a:t>
            </a: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sphincter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through which food enters the stomach from the esophagus.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0000"/>
              </a:lnSpc>
            </a:pP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Fundus.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fundus is the expanded part of the stomach lateral to the cardiac region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68096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 algn="l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Body.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body is the </a:t>
            </a:r>
            <a:r>
              <a:rPr lang="en-US" sz="140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midportion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as it narrows inferiorly, it becomes the </a:t>
            </a:r>
            <a:r>
              <a:rPr lang="en-US" sz="14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pyloric </a:t>
            </a:r>
            <a:r>
              <a:rPr lang="en-US" sz="1400" b="1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antrum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then the funnel-shaped pylorus.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Pylorus.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.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Size.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stomach varies from </a:t>
            </a:r>
            <a:r>
              <a:rPr lang="en-US" sz="14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 to 25 cm in length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Rugae</a:t>
            </a:r>
            <a:r>
              <a:rPr lang="en-US" sz="14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mucosa of the stomach is thrown into large folds called </a:t>
            </a:r>
            <a:r>
              <a:rPr lang="en-US" sz="140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rugae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when it is empty.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Stomach mucosa.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mucosa of the stomach is a simple columnar epithelium composed entirely of mucous cells that produce a protective layer of bicarbonate-rich alkaline mucus that clings to the stomach mucosa and protects the stomach wall from being damaged by acid and digested by enzymes.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Gastric glands.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This otherwise smooth lining is dotted with millions of deep </a:t>
            </a:r>
            <a:r>
              <a:rPr lang="en-US" sz="14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gastric pits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which lead into </a:t>
            </a:r>
            <a:r>
              <a:rPr lang="en-US" sz="14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gastric glands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that secrete the solution called </a:t>
            </a:r>
            <a:r>
              <a:rPr lang="en-US" sz="14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gastric juice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Intrinsic factor.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Some stomach cells produce intrinsic factor, a substance needed for the absorption of vitamin b12 from the small intestine.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ts val="195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IQ" sz="14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endParaRPr lang="ar-IQ" sz="1400" dirty="0"/>
          </a:p>
        </p:txBody>
      </p:sp>
    </p:spTree>
    <p:extLst>
      <p:ext uri="{BB962C8B-B14F-4D97-AF65-F5344CB8AC3E}">
        <p14:creationId xmlns:p14="http://schemas.microsoft.com/office/powerpoint/2010/main" val="2188744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Chief cells.</a:t>
            </a:r>
            <a:r>
              <a:rPr lang="en-US" sz="2000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.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Parietal cells</a:t>
            </a:r>
            <a:r>
              <a:rPr lang="en-US" sz="2000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The parietal cells produce corrosive </a:t>
            </a:r>
            <a:r>
              <a:rPr lang="en-US" sz="2000" b="1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hydrochloric acid</a:t>
            </a:r>
            <a:r>
              <a:rPr lang="en-US" sz="2000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.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 err="1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Enteroendocrine</a:t>
            </a:r>
            <a:r>
              <a:rPr lang="en-US" sz="2000" b="1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cells.</a:t>
            </a:r>
            <a:r>
              <a:rPr lang="en-US" sz="2000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en-US" sz="2000" dirty="0" err="1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enteroendocrine</a:t>
            </a:r>
            <a:r>
              <a:rPr lang="en-US" sz="2000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cells produce local hormones such as </a:t>
            </a:r>
            <a:r>
              <a:rPr lang="en-US" sz="2000" b="1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gastrin</a:t>
            </a:r>
            <a:r>
              <a:rPr lang="en-US" sz="2000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.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 err="1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Chyme</a:t>
            </a:r>
            <a:r>
              <a:rPr lang="en-US" sz="2000" b="1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000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After food has been processed, it resembles heavy cream and is called </a:t>
            </a:r>
            <a:r>
              <a:rPr lang="en-US" sz="2000" dirty="0" err="1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chyme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l" rtl="0"/>
            <a:endParaRPr lang="ar-IQ" sz="2000" dirty="0">
              <a:solidFill>
                <a:prstClr val="black"/>
              </a:solidFill>
            </a:endParaRPr>
          </a:p>
          <a:p>
            <a:pPr algn="l" rtl="0"/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180369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lnSpc>
                <a:spcPts val="2175"/>
              </a:lnSpc>
              <a:spcBef>
                <a:spcPts val="1800"/>
              </a:spcBef>
              <a:spcAft>
                <a:spcPts val="1050"/>
              </a:spcAft>
            </a:pPr>
            <a:r>
              <a:rPr lang="en-US" b="1" dirty="0" smtClean="0">
                <a:solidFill>
                  <a:srgbClr val="11111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Small Intestine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ar-IQ" dirty="0"/>
          </a:p>
        </p:txBody>
      </p:sp>
      <p:pic>
        <p:nvPicPr>
          <p:cNvPr id="4" name="Picture 19" descr="https://nurseslabs.com/wp-content/uploads/2017/04/Small-and-Large-Intestine-Digestive-System-Anatomy-and-Physiology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825625"/>
            <a:ext cx="1010920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20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Location.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small intestine is a muscular tube extending from the pyloric sphincter to the large intestine.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Size.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It is the longest section of the alimentary tube, with an average length of </a:t>
            </a: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2.5 to 7 m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(8 to 20 feet) in a living person.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0000"/>
              </a:lnSpc>
            </a:pP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Subdivisions.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small intestine has three subdivisions: the </a:t>
            </a: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duodenum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the </a:t>
            </a: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jejunum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the </a:t>
            </a: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ileum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which contribute 5 percent,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8541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nearly 40 percent, and almost 60 percent of the small intestine, respectively.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Ileocecal</a:t>
            </a: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valve.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ileum meets the large intestine at the </a:t>
            </a:r>
            <a:r>
              <a:rPr lang="en-US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ileocecal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valve, which joins the large and small intestine.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Hepatopancreatic</a:t>
            </a: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ampulla.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main pancreatic and bile ducts join at the duodenum to form the </a:t>
            </a:r>
            <a:r>
              <a:rPr lang="en-US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flasklike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hepatopancreatic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ampulla, literally, the </a:t>
            </a: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liver-</a:t>
            </a:r>
            <a:r>
              <a:rPr lang="en-US" b="1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pacreatic</a:t>
            </a: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-enlargement”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Duodenal papilla.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there, the bile and pancreatic juice travel through the duodenal papilla and enter the duodenum together.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Microvilli.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Microvilli are tiny projections of the </a:t>
            </a:r>
            <a:r>
              <a:rPr lang="en-US" u="none" strike="noStrike" dirty="0" smtClean="0">
                <a:solidFill>
                  <a:srgbClr val="4DB2EC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plasma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membrane of the mucosa cells that give the cell surface a fuzzy appearance, sometimes referred to as the </a:t>
            </a: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brush border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the </a:t>
            </a:r>
            <a:r>
              <a:rPr lang="en-US" u="none" strike="noStrike" dirty="0" smtClean="0">
                <a:solidFill>
                  <a:srgbClr val="4DB2EC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plasma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membranes bear enzymes (brush border enzymes) that complete the digestion of proteins and carbohydrates in the small intestine.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Villi.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Villi are fingerlike projections of the mucosa that give it a velvety appearance and feel, much like the soft nap of a towel.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88944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Lacteal.</a:t>
            </a:r>
            <a:r>
              <a:rPr lang="en-US" sz="1800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Within each villus is a rich capillary bed and a modified </a:t>
            </a:r>
            <a:r>
              <a:rPr lang="en-US" sz="1800" dirty="0">
                <a:solidFill>
                  <a:srgbClr val="4DB2E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lymphatic</a:t>
            </a:r>
            <a:r>
              <a:rPr lang="en-US" sz="1800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capillary called a lacteal.</a:t>
            </a: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Circular folds.</a:t>
            </a:r>
            <a:r>
              <a:rPr lang="en-US" sz="1800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Circular folds, also called </a:t>
            </a:r>
            <a:r>
              <a:rPr lang="en-US" sz="1800" b="1" dirty="0" err="1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plicae</a:t>
            </a:r>
            <a:r>
              <a:rPr lang="en-US" sz="1800" b="1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circulares</a:t>
            </a:r>
            <a:r>
              <a:rPr lang="en-US" sz="1800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are deep folds of both mucosa and </a:t>
            </a:r>
            <a:r>
              <a:rPr lang="en-US" sz="1800" dirty="0" err="1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submucosa</a:t>
            </a:r>
            <a:r>
              <a:rPr lang="en-US" sz="1800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layers, and they do not disappear when food fills the small intestine.</a:t>
            </a: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 err="1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Peyer’s</a:t>
            </a:r>
            <a:r>
              <a:rPr lang="en-US" sz="1800" b="1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patches.</a:t>
            </a:r>
            <a:r>
              <a:rPr lang="en-US" sz="1800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contrast, local collections of lymphatic tissue found in the </a:t>
            </a:r>
            <a:r>
              <a:rPr lang="en-US" sz="1800" dirty="0" err="1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submucosa</a:t>
            </a:r>
            <a:r>
              <a:rPr lang="en-US" sz="1800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increase in number toward the end of the small intestine</a:t>
            </a:r>
            <a:endParaRPr lang="ar-IQ" sz="1800" dirty="0"/>
          </a:p>
        </p:txBody>
      </p:sp>
    </p:spTree>
    <p:extLst>
      <p:ext uri="{BB962C8B-B14F-4D97-AF65-F5344CB8AC3E}">
        <p14:creationId xmlns:p14="http://schemas.microsoft.com/office/powerpoint/2010/main" val="968844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lnSpc>
                <a:spcPts val="2175"/>
              </a:lnSpc>
              <a:spcBef>
                <a:spcPts val="1800"/>
              </a:spcBef>
              <a:spcAft>
                <a:spcPts val="1050"/>
              </a:spcAft>
            </a:pPr>
            <a:r>
              <a:rPr lang="en-US" b="1" dirty="0" smtClean="0">
                <a:solidFill>
                  <a:srgbClr val="11111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Large Intestine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  <a:spcAft>
                <a:spcPts val="1950"/>
              </a:spcAft>
            </a:pP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large intestine is much larger in diameter than the small intestine but shorter in length.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18293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0" descr="https://nurseslabs.com/wp-content/uploads/2017/04/The-Colon-Digestive-System-Anatomy-and-Physiology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825625"/>
            <a:ext cx="1065530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89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250"/>
              </a:lnSpc>
              <a:spcBef>
                <a:spcPts val="2025"/>
              </a:spcBef>
              <a:spcAft>
                <a:spcPts val="1275"/>
              </a:spcAft>
            </a:pPr>
            <a:r>
              <a:rPr lang="en-US" b="1" i="1" dirty="0" smtClean="0">
                <a:solidFill>
                  <a:srgbClr val="11111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Anatomy of the Digestive System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ts val="1950"/>
              </a:lnSpc>
              <a:spcAft>
                <a:spcPts val="1950"/>
              </a:spcAft>
            </a:pPr>
            <a:r>
              <a:rPr lang="en-US" sz="16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functions of the digestive system are: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6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Ingestion.</a:t>
            </a:r>
            <a:r>
              <a:rPr lang="en-US" sz="16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6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Propulsion.</a:t>
            </a:r>
            <a:r>
              <a:rPr lang="en-US" sz="16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6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Food breakdown: mechanical digestion.</a:t>
            </a:r>
            <a:r>
              <a:rPr lang="en-US" sz="16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6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Food breakdown: chemical digestion.</a:t>
            </a:r>
            <a:r>
              <a:rPr lang="en-US" sz="16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6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Absorption.</a:t>
            </a:r>
            <a:r>
              <a:rPr lang="en-US" sz="16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6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Defecation.</a:t>
            </a:r>
            <a:r>
              <a:rPr lang="en-US" sz="16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endParaRPr lang="ar-IQ" sz="1600" dirty="0"/>
          </a:p>
        </p:txBody>
      </p:sp>
    </p:spTree>
    <p:extLst>
      <p:ext uri="{BB962C8B-B14F-4D97-AF65-F5344CB8AC3E}">
        <p14:creationId xmlns:p14="http://schemas.microsoft.com/office/powerpoint/2010/main" val="82541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>
              <a:lnSpc>
                <a:spcPts val="1950"/>
              </a:lnSpc>
              <a:spcAft>
                <a:spcPts val="1950"/>
              </a:spcAft>
            </a:pPr>
            <a:endParaRPr lang="ar-IQ" dirty="0"/>
          </a:p>
        </p:txBody>
      </p:sp>
      <p:pic>
        <p:nvPicPr>
          <p:cNvPr id="4" name="Picture 17" descr="https://nurseslabs.com/wp-content/uploads/2017/04/Digestive-System-Digestive-System-Anatomy-and-Physiology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1" y="1825625"/>
            <a:ext cx="797560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61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ts val="2175"/>
              </a:lnSpc>
              <a:spcBef>
                <a:spcPts val="1800"/>
              </a:spcBef>
              <a:spcAft>
                <a:spcPts val="1050"/>
              </a:spcAft>
            </a:pPr>
            <a:r>
              <a:rPr lang="en-US" sz="3600" b="1" i="1" dirty="0" smtClean="0">
                <a:solidFill>
                  <a:srgbClr val="11111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Organs of the Alimentary Canal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50000"/>
              </a:lnSpc>
              <a:spcAft>
                <a:spcPts val="1950"/>
              </a:spcAft>
            </a:pP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alimentary canal, also called the gastrointestinal tract, is a continuous, hollow muscular tube that winds through the ventral body cavity and is open at both ends. Its organs include the following: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8495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lnSpc>
                <a:spcPts val="2175"/>
              </a:lnSpc>
              <a:spcBef>
                <a:spcPts val="1800"/>
              </a:spcBef>
              <a:spcAft>
                <a:spcPts val="1050"/>
              </a:spcAft>
            </a:pPr>
            <a:r>
              <a:rPr lang="en-US" b="1" dirty="0" smtClean="0">
                <a:solidFill>
                  <a:srgbClr val="11111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Mouth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ar-IQ" dirty="0"/>
          </a:p>
        </p:txBody>
      </p:sp>
      <p:pic>
        <p:nvPicPr>
          <p:cNvPr id="4" name="irc_mi" descr="Related image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5625"/>
            <a:ext cx="817880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14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lnSpc>
                <a:spcPts val="2175"/>
              </a:lnSpc>
              <a:spcBef>
                <a:spcPts val="1800"/>
              </a:spcBef>
              <a:spcAft>
                <a:spcPts val="1050"/>
              </a:spcAft>
            </a:pPr>
            <a:r>
              <a:rPr lang="en-US" b="1" dirty="0" smtClean="0">
                <a:solidFill>
                  <a:srgbClr val="11111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Pharynx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00000"/>
              </a:lnSpc>
              <a:spcAft>
                <a:spcPts val="1950"/>
              </a:spcAft>
            </a:pP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the mouth, food passes posteriorly into the oropharynx and laryngopharynx.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Oropharynx.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oropharynx is posterior to the oral cavity.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Laryngopharynx.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laryngopharynx is continuous with the esophagus below; both of which are common passageways for food, fluids, and air.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0000"/>
              </a:lnSpc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9580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lnSpc>
                <a:spcPts val="2175"/>
              </a:lnSpc>
              <a:spcBef>
                <a:spcPts val="1800"/>
              </a:spcBef>
              <a:spcAft>
                <a:spcPts val="1050"/>
              </a:spcAft>
            </a:pPr>
            <a:r>
              <a:rPr lang="en-US" b="1" dirty="0" smtClean="0">
                <a:solidFill>
                  <a:srgbClr val="11111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Esophagus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  <a:spcAft>
                <a:spcPts val="1950"/>
              </a:spcAft>
            </a:pP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esophagus or </a:t>
            </a:r>
            <a:r>
              <a:rPr lang="en-US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gullet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runs from the pharynx through the </a:t>
            </a:r>
            <a:r>
              <a:rPr lang="en-US" u="none" strike="noStrike" dirty="0" smtClean="0">
                <a:solidFill>
                  <a:srgbClr val="4DB2EC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diaphragm</a:t>
            </a:r>
            <a:r>
              <a:rPr lang="en-US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the stomach.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50000"/>
              </a:lnSpc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40461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800" b="1" dirty="0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Structure. The walls of the alimentary canal organs from the esophagus to the large intestine are made up of the same four basic tissue layers or tunics</a:t>
            </a:r>
            <a:endParaRPr lang="ar-IQ" sz="1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rtl="0">
              <a:lnSpc>
                <a:spcPts val="195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Mucosa.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Submucosa</a:t>
            </a:r>
            <a:r>
              <a:rPr lang="en-US" sz="14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en-US" sz="140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submucosa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found just beneath the mucosa .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Muscularis</a:t>
            </a:r>
            <a:r>
              <a:rPr lang="en-US" sz="14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externa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The </a:t>
            </a:r>
            <a:r>
              <a:rPr lang="en-US" sz="140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muscularis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externa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a </a:t>
            </a:r>
            <a:r>
              <a:rPr lang="en-US" sz="1400" u="none" strike="noStrike" dirty="0" smtClean="0">
                <a:solidFill>
                  <a:srgbClr val="4DB2EC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muscle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layer typically made up of an inner circular layer and an outer longitudinal layer of smooth </a:t>
            </a:r>
            <a:r>
              <a:rPr lang="en-US" sz="1400" u="none" strike="noStrike" dirty="0" smtClean="0">
                <a:solidFill>
                  <a:srgbClr val="4DB2EC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muscle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cells.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Serosa.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serosa is the </a:t>
            </a:r>
            <a:r>
              <a:rPr lang="en-US" sz="14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outermost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layer of the wall that consists of a single layer of flat serous fluid-producing cells, the </a:t>
            </a:r>
            <a:r>
              <a:rPr lang="en-US" sz="14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visceral peritoneum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ts val="19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Intrinsic nerve plexuses.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alimentary canal wall contains two important intrinsic nerve plexuses- the </a:t>
            </a:r>
            <a:r>
              <a:rPr lang="en-US" sz="1400" b="1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submucosal</a:t>
            </a:r>
            <a:r>
              <a:rPr lang="en-US" sz="14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nerve plexus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the </a:t>
            </a:r>
            <a:r>
              <a:rPr lang="en-US" sz="1400" b="1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myenteric</a:t>
            </a:r>
            <a:r>
              <a:rPr lang="en-US" sz="1400" b="1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nerve plexus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both of which are networks of nerve fibers that are actually part of the autonomic </a:t>
            </a:r>
            <a:r>
              <a:rPr lang="en-US" sz="1400" u="none" strike="noStrike" dirty="0" smtClean="0">
                <a:solidFill>
                  <a:srgbClr val="4DB2EC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nervous system</a:t>
            </a: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help regulate the mobility and secretory activity of the GI tract organs.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ts val="1950"/>
              </a:lnSpc>
              <a:spcAft>
                <a:spcPts val="800"/>
              </a:spcAft>
            </a:pP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ts val="1950"/>
              </a:lnSpc>
              <a:spcAft>
                <a:spcPts val="800"/>
              </a:spcAft>
            </a:pP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ts val="1950"/>
              </a:lnSpc>
              <a:spcAft>
                <a:spcPts val="800"/>
              </a:spcAft>
            </a:pP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ts val="1950"/>
              </a:lnSpc>
              <a:spcAft>
                <a:spcPts val="800"/>
              </a:spcAft>
            </a:pP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ts val="1950"/>
              </a:lnSpc>
              <a:spcAft>
                <a:spcPts val="800"/>
              </a:spcAft>
            </a:pPr>
            <a:r>
              <a:rPr lang="en-US" sz="140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endParaRPr lang="ar-IQ" sz="1400" dirty="0"/>
          </a:p>
        </p:txBody>
      </p:sp>
    </p:spTree>
    <p:extLst>
      <p:ext uri="{BB962C8B-B14F-4D97-AF65-F5344CB8AC3E}">
        <p14:creationId xmlns:p14="http://schemas.microsoft.com/office/powerpoint/2010/main" val="1327748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lnSpc>
                <a:spcPts val="2175"/>
              </a:lnSpc>
              <a:spcBef>
                <a:spcPts val="1800"/>
              </a:spcBef>
              <a:spcAft>
                <a:spcPts val="1050"/>
              </a:spcAft>
            </a:pPr>
            <a:r>
              <a:rPr lang="en-US" b="1" dirty="0" smtClean="0">
                <a:solidFill>
                  <a:srgbClr val="11111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Stomach</a:t>
            </a:r>
            <a: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ar-IQ" dirty="0"/>
          </a:p>
        </p:txBody>
      </p:sp>
      <p:pic>
        <p:nvPicPr>
          <p:cNvPr id="4" name="Picture 33" descr="This image shows a cross-section of the stomach, and the major parts: the cardia, fundus, body and pylorus are labeled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1" y="1825625"/>
            <a:ext cx="970280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35107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904</Words>
  <Application>Microsoft Office PowerPoint</Application>
  <PresentationFormat>ملء الشاشة</PresentationFormat>
  <Paragraphs>72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18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Roboto</vt:lpstr>
      <vt:lpstr>Symbol</vt:lpstr>
      <vt:lpstr>Times New Roman</vt:lpstr>
      <vt:lpstr>Verdana</vt:lpstr>
      <vt:lpstr>نسق Office</vt:lpstr>
      <vt:lpstr>1_Office Theme</vt:lpstr>
      <vt:lpstr>Digestive System Physiology and anatomy</vt:lpstr>
      <vt:lpstr>Anatomy of the Digestive System </vt:lpstr>
      <vt:lpstr>عرض تقديمي في PowerPoint</vt:lpstr>
      <vt:lpstr>عرض تقديمي في PowerPoint</vt:lpstr>
      <vt:lpstr>Mouth </vt:lpstr>
      <vt:lpstr>Pharynx </vt:lpstr>
      <vt:lpstr>Esophagus </vt:lpstr>
      <vt:lpstr>Structure. The walls of the alimentary canal organs from the esophagus to the large intestine are made up of the same four basic tissue layers or tunics</vt:lpstr>
      <vt:lpstr>Stomach </vt:lpstr>
      <vt:lpstr>عرض تقديمي في PowerPoint</vt:lpstr>
      <vt:lpstr>عرض تقديمي في PowerPoint</vt:lpstr>
      <vt:lpstr>عرض تقديمي في PowerPoint</vt:lpstr>
      <vt:lpstr>Small Intestine </vt:lpstr>
      <vt:lpstr>عرض تقديمي في PowerPoint</vt:lpstr>
      <vt:lpstr>عرض تقديمي في PowerPoint</vt:lpstr>
      <vt:lpstr>عرض تقديمي في PowerPoint</vt:lpstr>
      <vt:lpstr>Large Intestine </vt:lpstr>
      <vt:lpstr>عرض تقديمي في PowerPoint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Digestive System </dc:title>
  <dc:creator>FUJISU</dc:creator>
  <cp:lastModifiedBy>FUJISU</cp:lastModifiedBy>
  <cp:revision>6</cp:revision>
  <dcterms:created xsi:type="dcterms:W3CDTF">2018-12-30T06:03:06Z</dcterms:created>
  <dcterms:modified xsi:type="dcterms:W3CDTF">2018-12-30T07:00:56Z</dcterms:modified>
</cp:coreProperties>
</file>